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576" r:id="rId2"/>
    <p:sldId id="552" r:id="rId3"/>
    <p:sldId id="562" r:id="rId4"/>
    <p:sldId id="563" r:id="rId5"/>
    <p:sldId id="564" r:id="rId6"/>
    <p:sldId id="587" r:id="rId7"/>
    <p:sldId id="586" r:id="rId8"/>
    <p:sldId id="588" r:id="rId9"/>
    <p:sldId id="589" r:id="rId10"/>
    <p:sldId id="579" r:id="rId11"/>
    <p:sldId id="590" r:id="rId12"/>
    <p:sldId id="266" r:id="rId13"/>
    <p:sldId id="577" r:id="rId14"/>
    <p:sldId id="578" r:id="rId15"/>
    <p:sldId id="581" r:id="rId16"/>
    <p:sldId id="565" r:id="rId17"/>
    <p:sldId id="582" r:id="rId18"/>
    <p:sldId id="569" r:id="rId19"/>
    <p:sldId id="570" r:id="rId20"/>
    <p:sldId id="583" r:id="rId21"/>
    <p:sldId id="584" r:id="rId22"/>
    <p:sldId id="572" r:id="rId23"/>
    <p:sldId id="566" r:id="rId24"/>
    <p:sldId id="567" r:id="rId25"/>
    <p:sldId id="258" r:id="rId26"/>
    <p:sldId id="574" r:id="rId27"/>
    <p:sldId id="573" r:id="rId28"/>
    <p:sldId id="548" r:id="rId29"/>
  </p:sldIdLst>
  <p:sldSz cx="9144000" cy="6858000" type="screen4x3"/>
  <p:notesSz cx="6797675" cy="98567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94641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4FB8B-8264-4DC2-88C5-33B5F813A950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43578"/>
            <a:ext cx="5438140" cy="3881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362239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302B5-C791-4278-9593-1B90A67622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20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302B5-C791-4278-9593-1B90A67622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286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302B5-C791-4278-9593-1B90A67622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97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A302B5-C791-4278-9593-1B90A6762278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413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302B5-C791-4278-9593-1B90A676227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100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302B5-C791-4278-9593-1B90A676227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10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pPr/>
              <a:t>13/10/2021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30A6DEC-7D6E-420A-914F-1C336E6B0769}"/>
              </a:ext>
            </a:extLst>
          </p:cNvPr>
          <p:cNvSpPr txBox="1"/>
          <p:nvPr/>
        </p:nvSpPr>
        <p:spPr>
          <a:xfrm>
            <a:off x="309883" y="4933037"/>
            <a:ext cx="8518339" cy="89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MISURA 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6.1 - AIUTO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ALL’AVVIAMENTO PER L’INSEDIAMENTO DI GIOVANI AGRICOLTORI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PESARO 14.10.2021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2E3997A-28B3-47AC-A066-46D73643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3" y="6021288"/>
            <a:ext cx="8518339" cy="79535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8505D78-AC70-4440-92AD-7BF3B510F0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3"/>
            <a:ext cx="9144000" cy="4819935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40066203-350A-4744-AECA-9E04A5230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733256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1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23528" y="1700808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5D6D555-88CC-4176-B782-60956482E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0082"/>
            <a:ext cx="2736304" cy="87863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4090EC-166A-467C-A983-20E0C1E74DCE}"/>
              </a:ext>
            </a:extLst>
          </p:cNvPr>
          <p:cNvSpPr txBox="1"/>
          <p:nvPr/>
        </p:nvSpPr>
        <p:spPr>
          <a:xfrm>
            <a:off x="5693489" y="81125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25733C9-0695-4BB0-94F2-6012E0FC4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65944"/>
              </p:ext>
            </p:extLst>
          </p:nvPr>
        </p:nvGraphicFramePr>
        <p:xfrm>
          <a:off x="323528" y="1095455"/>
          <a:ext cx="8459988" cy="4721944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874656317"/>
                    </a:ext>
                  </a:extLst>
                </a:gridCol>
                <a:gridCol w="3047303">
                  <a:extLst>
                    <a:ext uri="{9D8B030D-6E8A-4147-A177-3AD203B41FA5}">
                      <a16:colId xmlns:a16="http://schemas.microsoft.com/office/drawing/2014/main" val="1971977881"/>
                    </a:ext>
                  </a:extLst>
                </a:gridCol>
                <a:gridCol w="724558">
                  <a:extLst>
                    <a:ext uri="{9D8B030D-6E8A-4147-A177-3AD203B41FA5}">
                      <a16:colId xmlns:a16="http://schemas.microsoft.com/office/drawing/2014/main" val="1903778745"/>
                    </a:ext>
                  </a:extLst>
                </a:gridCol>
                <a:gridCol w="397997">
                  <a:extLst>
                    <a:ext uri="{9D8B030D-6E8A-4147-A177-3AD203B41FA5}">
                      <a16:colId xmlns:a16="http://schemas.microsoft.com/office/drawing/2014/main" val="2835285337"/>
                    </a:ext>
                  </a:extLst>
                </a:gridCol>
                <a:gridCol w="3786074">
                  <a:extLst>
                    <a:ext uri="{9D8B030D-6E8A-4147-A177-3AD203B41FA5}">
                      <a16:colId xmlns:a16="http://schemas.microsoft.com/office/drawing/2014/main" val="2530808956"/>
                    </a:ext>
                  </a:extLst>
                </a:gridCol>
              </a:tblGrid>
              <a:tr h="559698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</a:t>
                      </a:r>
                    </a:p>
                    <a:p>
                      <a:pPr algn="ctr" fontAlgn="t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Produzioni Standard  (PS)  - </a:t>
                      </a: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  <a:r>
                        <a:rPr lang="it-IT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it-IT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  <a:endParaRPr lang="it-IT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5" marR="7135" marT="71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35" marR="7135" marT="71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57342"/>
                  </a:ext>
                </a:extLst>
              </a:tr>
              <a:tr h="47807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Rubrica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Descrizione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Esempi di produzioni/allevamenti tratti dalle tavole di concordanza codici PAC / codici Produzioni Standard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7565806"/>
                  </a:ext>
                </a:extLst>
              </a:tr>
              <a:tr h="2215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D01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Frumento tenero e spelta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1.215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Spelta e frumento tenero e spelta per produzione di seme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768323"/>
                  </a:ext>
                </a:extLst>
              </a:tr>
              <a:tr h="2215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D02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Frumento duro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1.595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frumento duro per la produzione di seme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1730056"/>
                  </a:ext>
                </a:extLst>
              </a:tr>
              <a:tr h="2215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D03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Segale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Segale da seme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94486"/>
                  </a:ext>
                </a:extLst>
              </a:tr>
              <a:tr h="2246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D04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Orzo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Orzo da seme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112975"/>
                  </a:ext>
                </a:extLst>
              </a:tr>
              <a:tr h="2246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D05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Avena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Avena da seme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533792"/>
                  </a:ext>
                </a:extLst>
              </a:tr>
              <a:tr h="2246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D06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Mais da seme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944181"/>
                  </a:ext>
                </a:extLst>
              </a:tr>
              <a:tr h="2246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D07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Riso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1.824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Risone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678508"/>
                  </a:ext>
                </a:extLst>
              </a:tr>
              <a:tr h="37313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D08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 cereali da granella (sorgo, miglio, panico, farro, ecc.)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scagliola, grano saraceno,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tritordeum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grano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turanicum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 frumento orientale o grano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khorasan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triticale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da granella e da seme .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326071"/>
                  </a:ext>
                </a:extLst>
              </a:tr>
              <a:tr h="2246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D9A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Legumonose da granella (piselli, fave e favette, lupini dolci)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1.181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Favette e piselli per la produzione di semi,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roveja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571258"/>
                  </a:ext>
                </a:extLst>
              </a:tr>
              <a:tr h="5946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D9B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Legumonose da granella eslusi piselli, fave e favette, lupini dolci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1.348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cicerchia, cartamo, lenticchie, fagiolo d'Egitto, moco, fagiolo di Spagna, leguminose da granella e ceci .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314028"/>
                  </a:ext>
                </a:extLst>
              </a:tr>
              <a:tr h="2246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D10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Patate (comprese le patate primaticce e da semina)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9.532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Patata per produzione di fecola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828723"/>
                  </a:ext>
                </a:extLst>
              </a:tr>
              <a:tr h="2246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D11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Barbabietola da zucchero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5" marR="7135" marT="7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070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6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51521" y="1412776"/>
            <a:ext cx="878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Requisiti</a:t>
            </a:r>
            <a:r>
              <a:rPr kumimoji="0" lang="it-IT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 progetto </a:t>
            </a: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12938" y="2194691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/>
              <a:t>avere un profilo temporale max. di tre </a:t>
            </a:r>
            <a:r>
              <a:rPr lang="it-IT" sz="2800" dirty="0" smtClean="0"/>
              <a:t>anni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/>
              <a:t>descrivere gli obiettivi di sviluppo </a:t>
            </a:r>
            <a:r>
              <a:rPr lang="it-IT" sz="2800" dirty="0" smtClean="0"/>
              <a:t>dell’azienda. 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/>
              <a:t>indicare le azioni necessarie per lo sviluppo delle attività aziendali  (formazione - investimenti</a:t>
            </a:r>
            <a:r>
              <a:rPr lang="it-IT" sz="2800" dirty="0" smtClean="0"/>
              <a:t>)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/>
              <a:t>indicare le misure del PSR, oltre alla 6.1, a cui si intende </a:t>
            </a:r>
            <a:r>
              <a:rPr lang="it-IT" sz="2800" dirty="0" smtClean="0"/>
              <a:t>accedere.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conseguire un punteggio di </a:t>
            </a:r>
            <a:r>
              <a:rPr lang="it-I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merito 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inferiore a </a:t>
            </a:r>
            <a:r>
              <a:rPr lang="it-I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0,15.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FCD24E-CA79-48A3-A67A-CA5D252E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9557E5-1F24-4404-BAA9-3E481FA55A1D}"/>
              </a:ext>
            </a:extLst>
          </p:cNvPr>
          <p:cNvSpPr txBox="1"/>
          <p:nvPr/>
        </p:nvSpPr>
        <p:spPr>
          <a:xfrm>
            <a:off x="5707952" y="87173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Seminario Bando Giovani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Azienda Agricola De Leyva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Strada della Romagna, 8 – Pesaro (PU)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14 ottobre 2021, h. 18:00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034D5B-4247-4B22-B559-29F4B948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23528" y="112474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/>
              <a:t>Obiettivi del piano di sviluppo aziendale</a:t>
            </a:r>
            <a:endParaRPr lang="it-IT" sz="3600" dirty="0"/>
          </a:p>
        </p:txBody>
      </p:sp>
      <p:sp>
        <p:nvSpPr>
          <p:cNvPr id="11" name="Rettangolo 10"/>
          <p:cNvSpPr/>
          <p:nvPr/>
        </p:nvSpPr>
        <p:spPr>
          <a:xfrm>
            <a:off x="251520" y="1844824"/>
            <a:ext cx="8640960" cy="3905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aumento </a:t>
            </a:r>
            <a:r>
              <a:rPr lang="it-IT" sz="2200" u="sng" dirty="0">
                <a:ea typeface="Verdana" panose="020B0604030504040204" pitchFamily="34" charset="0"/>
                <a:cs typeface="Verdana" panose="020B0604030504040204" pitchFamily="34" charset="0"/>
              </a:rPr>
              <a:t>sensibile</a:t>
            </a: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 della dimensione economica dell’azienda</a:t>
            </a:r>
            <a:r>
              <a:rPr lang="it-IT" sz="2200" dirty="0">
                <a:latin typeface="Georgia" panose="02040502050405020303" pitchFamily="18" charset="0"/>
                <a:ea typeface="ＭＳ Ｐゴシック" charset="-128"/>
              </a:rPr>
              <a:t>;</a:t>
            </a: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orientamento produttivo verso </a:t>
            </a:r>
            <a:r>
              <a:rPr lang="it-IT" sz="2200" dirty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 produzioni di qualità oggetto di sostegno della sottomisura 3.1;</a:t>
            </a: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u="sng" dirty="0">
                <a:ea typeface="Verdana" panose="020B0604030504040204" pitchFamily="34" charset="0"/>
                <a:cs typeface="Verdana" panose="020B0604030504040204" pitchFamily="34" charset="0"/>
              </a:rPr>
              <a:t>riorientamento produttivo </a:t>
            </a: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con l’acquisizione in azienda delle fasi successive alla produzione;</a:t>
            </a: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introduzione economicamente significativa di attività di diversificazione o </a:t>
            </a:r>
            <a:r>
              <a:rPr lang="it-IT" sz="2200" dirty="0" smtClean="0">
                <a:ea typeface="Verdana" panose="020B0604030504040204" pitchFamily="34" charset="0"/>
                <a:cs typeface="Verdana" panose="020B0604030504040204" pitchFamily="34" charset="0"/>
              </a:rPr>
              <a:t>multifunzionalità in azienda (sottomisura 6.4A);</a:t>
            </a:r>
            <a:endParaRPr lang="it-IT" sz="22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azioni </a:t>
            </a:r>
            <a:r>
              <a:rPr lang="it-IT" sz="2200" u="sng" dirty="0">
                <a:ea typeface="Verdana" panose="020B0604030504040204" pitchFamily="34" charset="0"/>
                <a:cs typeface="Verdana" panose="020B0604030504040204" pitchFamily="34" charset="0"/>
              </a:rPr>
              <a:t>incisive</a:t>
            </a: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 in relazione ai cambiamenti climatici (risparmio di acqua o energia, produzione di energia);</a:t>
            </a: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elevare gli standard di benessere animale </a:t>
            </a:r>
            <a:r>
              <a:rPr lang="it-IT" sz="2200" u="sng" dirty="0">
                <a:ea typeface="Verdana" panose="020B0604030504040204" pitchFamily="34" charset="0"/>
                <a:cs typeface="Verdana" panose="020B0604030504040204" pitchFamily="34" charset="0"/>
              </a:rPr>
              <a:t>oltre </a:t>
            </a: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l’obbligo di legge;</a:t>
            </a:r>
          </a:p>
          <a:p>
            <a:pPr marL="658813" lvl="3" indent="-324000" algn="just">
              <a:lnSpc>
                <a:spcPct val="90000"/>
              </a:lnSpc>
              <a:spcAft>
                <a:spcPts val="600"/>
              </a:spcAft>
              <a:buClr>
                <a:srgbClr val="0000FF"/>
              </a:buClr>
              <a:buSzPct val="100000"/>
              <a:buFont typeface="Arial" pitchFamily="34" charset="0"/>
              <a:buChar char="•"/>
              <a:defRPr/>
            </a:pP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introduzione in azienda di una </a:t>
            </a:r>
            <a:r>
              <a:rPr lang="it-IT" sz="2200" u="sng" dirty="0">
                <a:ea typeface="Verdana" panose="020B0604030504040204" pitchFamily="34" charset="0"/>
                <a:cs typeface="Verdana" panose="020B0604030504040204" pitchFamily="34" charset="0"/>
              </a:rPr>
              <a:t>rilevante</a:t>
            </a:r>
            <a:r>
              <a:rPr lang="it-IT" sz="2200" dirty="0">
                <a:ea typeface="Verdana" panose="020B0604030504040204" pitchFamily="34" charset="0"/>
                <a:cs typeface="Verdana" panose="020B0604030504040204" pitchFamily="34" charset="0"/>
              </a:rPr>
              <a:t> innovazione tecnologica</a:t>
            </a:r>
            <a:r>
              <a:rPr lang="it-IT" sz="20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D281CCF-2C88-479D-85FB-52B9985F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EF1B612-B43B-40A7-98F5-E70F635B3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09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395536" y="1386821"/>
            <a:ext cx="8488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</a:t>
            </a:r>
            <a:r>
              <a:rPr kumimoji="0" lang="it-IT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aumento sensibile della dimensione economica dell’azienda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15440" y="2515395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aumento del potenziale di allevamento aziendale.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conversione di una superficie a seminativo ad una coltura permanente.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acquisto di superfici agricole.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Aumento della PS CREA iniziale di oltre il </a:t>
            </a:r>
            <a:r>
              <a:rPr kumimoji="0" lang="it-IT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18%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ed un investimento di almeno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15.000 </a:t>
            </a: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Euro.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261C957-0DA2-4763-9B19-65973E40D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B87E6E5-0C54-4C11-8007-0B6451172669}"/>
              </a:ext>
            </a:extLst>
          </p:cNvPr>
          <p:cNvSpPr txBox="1"/>
          <p:nvPr/>
        </p:nvSpPr>
        <p:spPr>
          <a:xfrm>
            <a:off x="5811418" y="119221"/>
            <a:ext cx="3072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Azienda Agricola De Leyva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A56D5732-42E3-4E73-BC8C-665161E91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51521" y="1412776"/>
            <a:ext cx="8780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/>
              <a:t>b) orientamento produttivo verso le produzioni di qualità oggetto di sostegno della sottomisura 3.1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12938" y="2430609"/>
            <a:ext cx="8280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2800" dirty="0">
                <a:solidFill>
                  <a:prstClr val="black"/>
                </a:solidFill>
              </a:rPr>
              <a:t>introduzione in azienda della certificazione delle produzioni biologiche o suo mantenimento sul </a:t>
            </a:r>
            <a:r>
              <a:rPr lang="it-IT" sz="2800" u="sng" dirty="0">
                <a:solidFill>
                  <a:prstClr val="black"/>
                </a:solidFill>
              </a:rPr>
              <a:t>100% </a:t>
            </a:r>
            <a:r>
              <a:rPr lang="it-IT" sz="2800" dirty="0">
                <a:solidFill>
                  <a:prstClr val="black"/>
                </a:solidFill>
              </a:rPr>
              <a:t>delle produzioni aziendali, sia animali che vegetali.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2800" dirty="0">
                <a:solidFill>
                  <a:srgbClr val="FF0000"/>
                </a:solidFill>
              </a:rPr>
              <a:t>introduzione in azienda di indicazioni di qualità (produzione integrata, prodotto di montagna, QM, DOP, IGP, STG, ecc.) o suo mantenimento per almeno il </a:t>
            </a:r>
            <a:r>
              <a:rPr lang="it-IT" sz="2800" u="sng" dirty="0">
                <a:solidFill>
                  <a:srgbClr val="FF0000"/>
                </a:solidFill>
              </a:rPr>
              <a:t>50%</a:t>
            </a:r>
            <a:r>
              <a:rPr lang="it-IT" sz="2800" dirty="0">
                <a:solidFill>
                  <a:srgbClr val="FF0000"/>
                </a:solidFill>
              </a:rPr>
              <a:t> della PS CREA aziendale</a:t>
            </a:r>
            <a:r>
              <a:rPr lang="it-IT" sz="3200" dirty="0">
                <a:solidFill>
                  <a:prstClr val="black"/>
                </a:solidFill>
              </a:rPr>
              <a:t>.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FCD24E-CA79-48A3-A67A-CA5D252E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9557E5-1F24-4404-BAA9-3E481FA55A1D}"/>
              </a:ext>
            </a:extLst>
          </p:cNvPr>
          <p:cNvSpPr txBox="1"/>
          <p:nvPr/>
        </p:nvSpPr>
        <p:spPr>
          <a:xfrm>
            <a:off x="5692708" y="73259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034D5B-4247-4B22-B559-29F4B948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1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23528" y="1700808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5D6D555-88CC-4176-B782-60956482E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0082"/>
            <a:ext cx="2736304" cy="87863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4090EC-166A-467C-A983-20E0C1E74DCE}"/>
              </a:ext>
            </a:extLst>
          </p:cNvPr>
          <p:cNvSpPr txBox="1"/>
          <p:nvPr/>
        </p:nvSpPr>
        <p:spPr>
          <a:xfrm>
            <a:off x="5707952" y="41831"/>
            <a:ext cx="3112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Azienda Agricola De Leyva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25733C9-0695-4BB0-94F2-6012E0FC4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323528" y="1124747"/>
          <a:ext cx="8496944" cy="4710070"/>
        </p:xfrm>
        <a:graphic>
          <a:graphicData uri="http://schemas.openxmlformats.org/drawingml/2006/table">
            <a:tbl>
              <a:tblPr/>
              <a:tblGrid>
                <a:gridCol w="757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2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+mj-lt"/>
                          <a:ea typeface="Calibri" panose="020F0502020204030204" pitchFamily="34" charset="0"/>
                          <a:cs typeface="Helvetica" panose="020B0504020202030204" pitchFamily="34" charset="0"/>
                        </a:rPr>
                        <a:t>CRITERI DI SELEZIONE E PESI</a:t>
                      </a:r>
                      <a:endParaRPr lang="it-IT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PESO %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78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SzPts val="1100"/>
                        <a:buFont typeface="Times New Roman" panose="02020603050405020304" pitchFamily="18" charset="0"/>
                        <a:buAutoNum type="alphaUcPeriod"/>
                        <a:tabLst>
                          <a:tab pos="318770" algn="l"/>
                        </a:tabLs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Aumento sensibile della dimensione economica dell’azienda.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126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SzPts val="1100"/>
                        <a:buFont typeface="+mj-lt"/>
                        <a:buAutoNum type="alphaUcPeriod" startAt="2"/>
                        <a:tabLst>
                          <a:tab pos="318770" algn="l"/>
                        </a:tabLs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Orientamento produttivo verso produzioni di qualità oggetto di sostegno della sottomisura 3.1.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26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SzPts val="1100"/>
                        <a:buFont typeface="+mj-lt"/>
                        <a:buAutoNum type="alphaUcPeriod" startAt="3"/>
                        <a:tabLst>
                          <a:tab pos="318770" algn="l"/>
                        </a:tabLst>
                      </a:pPr>
                      <a:r>
                        <a:rPr lang="it-IT" sz="14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Riorientamento</a:t>
                      </a: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produttivo con l’acquisizione in azienda delle fasi successive alla produzione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126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SzPts val="1100"/>
                        <a:buFont typeface="+mj-lt"/>
                        <a:buAutoNum type="alphaUcPeriod" startAt="4"/>
                        <a:tabLst>
                          <a:tab pos="318770" algn="l"/>
                        </a:tabLs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Introduzione economicamente significativa di attività di diversificazione o multifunzionalità di cui alla sottomisura 6.4A in azienda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14%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078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SzPts val="1100"/>
                        <a:buFont typeface="+mj-lt"/>
                        <a:buAutoNum type="alphaUcPeriod" startAt="5"/>
                        <a:tabLst>
                          <a:tab pos="318770" algn="l"/>
                        </a:tabLs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Azioni incisive di adeguamento e/o mitigazione dei cambiamenti climatici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26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SzPts val="1100"/>
                        <a:buFont typeface="+mj-lt"/>
                        <a:buAutoNum type="alphaUcPeriod" startAt="6"/>
                        <a:tabLst>
                          <a:tab pos="318770" algn="l"/>
                        </a:tabLs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Introduzione in aziende zootecniche di standard di benessere degli animali superiore agli obblighi di legge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78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SzPts val="1100"/>
                        <a:buFont typeface="+mj-lt"/>
                        <a:buAutoNum type="alphaUcPeriod" startAt="7"/>
                        <a:tabLst>
                          <a:tab pos="318770" algn="l"/>
                        </a:tabLs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Introduzione in azienda di una rilevante innovazione tecnologica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3078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SzPts val="1100"/>
                        <a:buFont typeface="+mj-lt"/>
                        <a:buAutoNum type="alphaUcPeriod" startAt="8"/>
                        <a:tabLst>
                          <a:tab pos="318770" algn="l"/>
                        </a:tabLs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Ubicazione in aree rurali D, C3 e C2 dell’azienda di nuovo insediamento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078">
                <a:tc>
                  <a:txBody>
                    <a:bodyPr/>
                    <a:lstStyle/>
                    <a:p>
                      <a:pPr marL="342900" lvl="0" indent="-342900" algn="just" fontAlgn="base" hangingPunc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SzPts val="1100"/>
                        <a:buFont typeface="+mj-lt"/>
                        <a:buAutoNum type="alphaUcPeriod" startAt="9"/>
                        <a:tabLst>
                          <a:tab pos="318770" algn="l"/>
                        </a:tabLs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Giovani con formazione specifica e/o esperienza nel settore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0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TOTALE</a:t>
                      </a:r>
                      <a:endParaRPr lang="it-IT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it-IT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44112" marR="441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764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9264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025006" y="1133039"/>
            <a:ext cx="70567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giovane che si insedia assume i seguenti impegni</a:t>
            </a: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23528" y="1700808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5D6D555-88CC-4176-B782-60956482E6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25733C9-0695-4BB0-94F2-6012E0FC4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913139-2220-4E7F-9FB6-668CB3584034}"/>
              </a:ext>
            </a:extLst>
          </p:cNvPr>
          <p:cNvSpPr txBox="1"/>
          <p:nvPr/>
        </p:nvSpPr>
        <p:spPr>
          <a:xfrm>
            <a:off x="495460" y="1589226"/>
            <a:ext cx="820891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risultare “agricoltore in attività” entro 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18 mesi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dalla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</a:rPr>
              <a:t>data della decisione con cui si concede l’aiuto.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condurre in qualità di capo azienda un’impresa agricola idonea per l’insediamento per almeno 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8 anni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dalla decisione individuale di concedere il sostegno.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acquisire la qualifica di Imprenditore Agricolo Principale (IAP) entro 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36 mesi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dalla decisone individuale di concedere il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sostegno.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Verdana" panose="020B060403050404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nel caso in cui non abbia adeguate qualifiche e competenze professionali, si impegna ad ottenerle entro 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36 mesi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avviare l’attuazione del piano di sviluppo aziendale di cui al suddetto piano aziendale entro </a:t>
            </a:r>
            <a:r>
              <a:rPr kumimoji="0" lang="it-IT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nove mesi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Verdana" panose="020B0604030504040204" pitchFamily="34" charset="0"/>
              </a:rPr>
              <a:t>dalla data della decisione con cui si concede l’aiuto.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realizzare il programma previsto dal piano (business plan) </a:t>
            </a:r>
            <a:r>
              <a:rPr lang="it-IT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entro </a:t>
            </a:r>
            <a:r>
              <a:rPr lang="it-IT" sz="20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36 mesi </a:t>
            </a:r>
            <a:r>
              <a:rPr lang="it-I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dalla data di adozione della decisione individuale di concedere il </a:t>
            </a:r>
            <a:r>
              <a:rPr lang="it-IT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sostegno. 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Verdana" panose="020B060403050404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810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0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899592" y="1195823"/>
            <a:ext cx="6914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Sottomisura 4.1 principali modifiche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12938" y="2059107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 demarcazione con il Reg. (UE) n. 1308/2013.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 per la determinazione del costo di riferimento.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Rispetto della soglia stabilita per la sostenibilità finanziaria degli investimenti.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 di selezione e pesi.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Criteri di ammissibilità della variante.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Economie di spesa.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FCD24E-CA79-48A3-A67A-CA5D252E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9557E5-1F24-4404-BAA9-3E481FA55A1D}"/>
              </a:ext>
            </a:extLst>
          </p:cNvPr>
          <p:cNvSpPr txBox="1"/>
          <p:nvPr/>
        </p:nvSpPr>
        <p:spPr>
          <a:xfrm>
            <a:off x="5707952" y="101636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Azienda Agricola De Leyva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034D5B-4247-4B22-B559-29F4B948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18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19496" y="117758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/>
              <a:t>Criteri demarcazione con il Reg. (UE) n. 1308/2013</a:t>
            </a:r>
            <a:endParaRPr lang="it-IT" sz="2800" dirty="0"/>
          </a:p>
        </p:txBody>
      </p:sp>
      <p:sp>
        <p:nvSpPr>
          <p:cNvPr id="10" name="Rettangolo 9"/>
          <p:cNvSpPr/>
          <p:nvPr/>
        </p:nvSpPr>
        <p:spPr>
          <a:xfrm>
            <a:off x="323528" y="1700808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400" dirty="0"/>
          </a:p>
          <a:p>
            <a:pPr algn="just">
              <a:buFont typeface="Wingdings" pitchFamily="2" charset="2"/>
              <a:buNone/>
              <a:defRPr/>
            </a:pPr>
            <a:r>
              <a:rPr lang="it-IT" sz="2200" dirty="0"/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5D6D555-88CC-4176-B782-60956482E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25733C9-0695-4BB0-94F2-6012E0FC4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913139-2220-4E7F-9FB6-668CB3584034}"/>
              </a:ext>
            </a:extLst>
          </p:cNvPr>
          <p:cNvSpPr txBox="1"/>
          <p:nvPr/>
        </p:nvSpPr>
        <p:spPr>
          <a:xfrm>
            <a:off x="493441" y="1765770"/>
            <a:ext cx="80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I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mprese 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gricole aderenti alle O.P. del settore ortofrutta: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investimenti strutturali fissi (fabbricati e impianti)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 €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sym typeface="Wingdings" panose="05000000000000000000" pitchFamily="2" charset="2"/>
              </a:rPr>
              <a:t>50.000,00.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attrezzature specifiche per la  trasformazione e commercializzazione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 € 50.000,00.</a:t>
            </a:r>
            <a:endParaRPr lang="it-IT" sz="2400" dirty="0">
              <a:ea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Settore vitivinicolo: investimenti per la lavorazione, trasformazione e commercializzazione </a:t>
            </a:r>
            <a:r>
              <a:rPr lang="it-IT" sz="2400" dirty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sz="2400" dirty="0">
                <a:latin typeface="Calibri" panose="020F0502020204030204" pitchFamily="34" charset="0"/>
              </a:rPr>
              <a:t>€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</a:rPr>
              <a:t>100.000,00</a:t>
            </a:r>
            <a:r>
              <a:rPr lang="it-IT" sz="2400" dirty="0"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Calibri" panose="020F0502020204030204" pitchFamily="34" charset="0"/>
              </a:rPr>
              <a:t>Apicoltura: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</a:rPr>
              <a:t>arnie “antivarroa”</a:t>
            </a:r>
            <a:r>
              <a:rPr lang="it-IT" sz="2400" dirty="0">
                <a:latin typeface="Calibri" panose="020F0502020204030204" pitchFamily="34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</a:rPr>
              <a:t>stanziali</a:t>
            </a:r>
            <a:r>
              <a:rPr lang="it-IT" sz="2400" dirty="0">
                <a:latin typeface="Calibri" panose="020F0502020204030204" pitchFamily="34" charset="0"/>
              </a:rPr>
              <a:t>, attrezzatura per la conduzione dell'apiario, per la lavorazione, il confezionamento e la conservazione dei prodotti dell'apicoltura </a:t>
            </a:r>
            <a:r>
              <a:rPr lang="it-IT" sz="2400" dirty="0">
                <a:latin typeface="Calibri" panose="020F0502020204030204" pitchFamily="34" charset="0"/>
                <a:sym typeface="Wingdings" panose="05000000000000000000" pitchFamily="2" charset="2"/>
              </a:rPr>
              <a:t> € </a:t>
            </a:r>
            <a:r>
              <a:rPr lang="it-IT" sz="2400" dirty="0">
                <a:solidFill>
                  <a:srgbClr val="FF000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30.000,00.</a:t>
            </a:r>
            <a:endParaRPr lang="it-IT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09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83568" y="1170521"/>
            <a:ext cx="7874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i="1" dirty="0"/>
              <a:t>Criteri per la determinazione del costo di riferimento </a:t>
            </a:r>
            <a:endParaRPr lang="it-IT" sz="2800" dirty="0"/>
          </a:p>
        </p:txBody>
      </p:sp>
      <p:sp>
        <p:nvSpPr>
          <p:cNvPr id="10" name="Rettangolo 9"/>
          <p:cNvSpPr/>
          <p:nvPr/>
        </p:nvSpPr>
        <p:spPr>
          <a:xfrm>
            <a:off x="323528" y="1700808"/>
            <a:ext cx="856895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endParaRPr lang="it-IT" sz="2400" dirty="0"/>
          </a:p>
          <a:p>
            <a:pPr algn="just">
              <a:buFont typeface="Wingdings" pitchFamily="2" charset="2"/>
              <a:buNone/>
              <a:defRPr/>
            </a:pPr>
            <a:r>
              <a:rPr lang="it-IT" sz="2200" dirty="0"/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5D6D555-88CC-4176-B782-60956482E6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25733C9-0695-4BB0-94F2-6012E0FC4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6913139-2220-4E7F-9FB6-668CB3584034}"/>
              </a:ext>
            </a:extLst>
          </p:cNvPr>
          <p:cNvSpPr txBox="1"/>
          <p:nvPr/>
        </p:nvSpPr>
        <p:spPr>
          <a:xfrm>
            <a:off x="493441" y="1732190"/>
            <a:ext cx="80648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ea typeface="Verdana" panose="020B0604030504040204" pitchFamily="34" charset="0"/>
              </a:rPr>
              <a:t>ristrutturazione, miglioramento di fabbricati esistenti e fabbricati su due o più piani </a:t>
            </a:r>
            <a:r>
              <a:rPr lang="it-IT" sz="2400" dirty="0">
                <a:ea typeface="Verdana" panose="020B0604030504040204" pitchFamily="34" charset="0"/>
                <a:sym typeface="Wingdings" panose="05000000000000000000" pitchFamily="2" charset="2"/>
              </a:rPr>
              <a:t> C</a:t>
            </a:r>
            <a:r>
              <a:rPr lang="it-IT" sz="2400" dirty="0">
                <a:ea typeface="Verdana" panose="020B0604030504040204" pitchFamily="34" charset="0"/>
              </a:rPr>
              <a:t>.M.E. (preziario OOPP).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ea typeface="Verdana" panose="020B0604030504040204" pitchFamily="34" charset="0"/>
              </a:rPr>
              <a:t>nuove costruzioni di fabbricati rurali a un solo piano </a:t>
            </a:r>
            <a:r>
              <a:rPr lang="it-IT" sz="2400" dirty="0"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400" dirty="0">
                <a:solidFill>
                  <a:srgbClr val="FF0000"/>
                </a:solidFill>
                <a:ea typeface="Verdana" panose="020B0604030504040204" pitchFamily="34" charset="0"/>
                <a:sym typeface="Wingdings" panose="05000000000000000000" pitchFamily="2" charset="2"/>
              </a:rPr>
              <a:t>procedura di calcolo semplificato del costo di realizzazione.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ea typeface="Verdana" panose="020B0604030504040204" pitchFamily="34" charset="0"/>
              </a:rPr>
              <a:t>macchine ed attrezzature agricole </a:t>
            </a:r>
            <a:r>
              <a:rPr lang="it-IT" sz="2400" dirty="0"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400" dirty="0">
                <a:ea typeface="Verdana" panose="020B0604030504040204" pitchFamily="34" charset="0"/>
              </a:rPr>
              <a:t> </a:t>
            </a:r>
            <a:r>
              <a:rPr lang="it-IT" sz="2400" dirty="0">
                <a:solidFill>
                  <a:srgbClr val="FF0000"/>
                </a:solidFill>
                <a:ea typeface="Verdana" panose="020B0604030504040204" pitchFamily="34" charset="0"/>
              </a:rPr>
              <a:t>costo unitario di riferimento.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ea typeface="Verdana" panose="020B0604030504040204" pitchFamily="34" charset="0"/>
              </a:rPr>
              <a:t>impianti arborei </a:t>
            </a:r>
            <a:r>
              <a:rPr lang="it-IT" sz="2400" dirty="0"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400" dirty="0">
                <a:solidFill>
                  <a:srgbClr val="FF0000"/>
                </a:solidFill>
                <a:ea typeface="Verdana" panose="020B0604030504040204" pitchFamily="34" charset="0"/>
                <a:sym typeface="Wingdings" panose="05000000000000000000" pitchFamily="2" charset="2"/>
              </a:rPr>
              <a:t>tabelle standard dei costi unitari elaborate da RRN/ISMEA.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>
                <a:ea typeface="Verdana" panose="020B0604030504040204" pitchFamily="34" charset="0"/>
              </a:rPr>
              <a:t>attrezzature zootecniche, per la trasformazione aziendale di prodotti agricoli e opere di miglioramento fondiario </a:t>
            </a:r>
            <a:r>
              <a:rPr lang="it-IT" sz="2400" dirty="0">
                <a:ea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it-IT" sz="2400" dirty="0">
                <a:solidFill>
                  <a:srgbClr val="FF0000"/>
                </a:solidFill>
                <a:ea typeface="Verdana" panose="020B0604030504040204" pitchFamily="34" charset="0"/>
                <a:sym typeface="Wingdings" panose="05000000000000000000" pitchFamily="2" charset="2"/>
              </a:rPr>
              <a:t>prezzario </a:t>
            </a:r>
            <a:r>
              <a:rPr lang="it-IT" sz="2400" dirty="0" smtClean="0">
                <a:solidFill>
                  <a:srgbClr val="FF0000"/>
                </a:solidFill>
                <a:ea typeface="Verdana" panose="020B0604030504040204" pitchFamily="34" charset="0"/>
                <a:sym typeface="Wingdings" panose="05000000000000000000" pitchFamily="2" charset="2"/>
              </a:rPr>
              <a:t>regionale di cui alla DGR 1138/2021. </a:t>
            </a:r>
            <a:endParaRPr lang="it-IT" sz="2400" dirty="0">
              <a:solidFill>
                <a:srgbClr val="FF0000"/>
              </a:solidFill>
              <a:ea typeface="Verdana" panose="020B060403050404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810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D2765D8-A8EF-46EF-A33E-2761E1DF5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774577"/>
              </p:ext>
            </p:extLst>
          </p:nvPr>
        </p:nvGraphicFramePr>
        <p:xfrm>
          <a:off x="309883" y="1255127"/>
          <a:ext cx="8496944" cy="4343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3805">
                  <a:extLst>
                    <a:ext uri="{9D8B030D-6E8A-4147-A177-3AD203B41FA5}">
                      <a16:colId xmlns:a16="http://schemas.microsoft.com/office/drawing/2014/main" val="2086779244"/>
                    </a:ext>
                  </a:extLst>
                </a:gridCol>
                <a:gridCol w="858703">
                  <a:extLst>
                    <a:ext uri="{9D8B030D-6E8A-4147-A177-3AD203B41FA5}">
                      <a16:colId xmlns:a16="http://schemas.microsoft.com/office/drawing/2014/main" val="2783953553"/>
                    </a:ext>
                  </a:extLst>
                </a:gridCol>
                <a:gridCol w="1384462">
                  <a:extLst>
                    <a:ext uri="{9D8B030D-6E8A-4147-A177-3AD203B41FA5}">
                      <a16:colId xmlns:a16="http://schemas.microsoft.com/office/drawing/2014/main" val="1219644954"/>
                    </a:ext>
                  </a:extLst>
                </a:gridCol>
                <a:gridCol w="1449121">
                  <a:extLst>
                    <a:ext uri="{9D8B030D-6E8A-4147-A177-3AD203B41FA5}">
                      <a16:colId xmlns:a16="http://schemas.microsoft.com/office/drawing/2014/main" val="3942517219"/>
                    </a:ext>
                  </a:extLst>
                </a:gridCol>
                <a:gridCol w="1201895">
                  <a:extLst>
                    <a:ext uri="{9D8B030D-6E8A-4147-A177-3AD203B41FA5}">
                      <a16:colId xmlns:a16="http://schemas.microsoft.com/office/drawing/2014/main" val="3742862383"/>
                    </a:ext>
                  </a:extLst>
                </a:gridCol>
                <a:gridCol w="1201895">
                  <a:extLst>
                    <a:ext uri="{9D8B030D-6E8A-4147-A177-3AD203B41FA5}">
                      <a16:colId xmlns:a16="http://schemas.microsoft.com/office/drawing/2014/main" val="579122809"/>
                    </a:ext>
                  </a:extLst>
                </a:gridCol>
                <a:gridCol w="947063">
                  <a:extLst>
                    <a:ext uri="{9D8B030D-6E8A-4147-A177-3AD203B41FA5}">
                      <a16:colId xmlns:a16="http://schemas.microsoft.com/office/drawing/2014/main" val="206381791"/>
                    </a:ext>
                  </a:extLst>
                </a:gridCol>
              </a:tblGrid>
              <a:tr h="34081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it-IT" sz="2400" u="none" strike="noStrike" dirty="0">
                          <a:effectLst/>
                        </a:rPr>
                        <a:t>TOTALE DOMANDE FINANZIATE SOTTOMISURA 6.1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260396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 BANDO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Domande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Costo Investimenti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Contributo Concesso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Costo medio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Contributo medio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Giovani insediati</a:t>
                      </a:r>
                      <a:endParaRPr lang="it-IT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8891866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Sottomisura 6.1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350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€ 76.359,61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€ 19.180.000,00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€ 218,17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€ 54.800,00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366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9098134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Sottomisura 4.1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343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€ 97.330.041,59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€ 41.389.016,40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€ 283.761,05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€ 120.667,69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0454667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Sottomisura 6.4 A1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65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€ 25.713.462,14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€ 9.073.480,47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€ 395.591,73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€ 139.592,01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9228893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Sottomisura 6.4A2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€ 570.641,10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€ 243.345,79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€ 285.320,55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€ 121.672,90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57570392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1" u="none" strike="noStrike" dirty="0">
                          <a:effectLst/>
                        </a:rPr>
                        <a:t>Sottomisura 6.4A4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11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€ 2.825.604,65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 dirty="0">
                          <a:effectLst/>
                        </a:rPr>
                        <a:t>€ 1.104.908,77</a:t>
                      </a:r>
                      <a:endParaRPr lang="it-IT" sz="1400" b="0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€ 256.873,15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u="none" strike="noStrike">
                          <a:effectLst/>
                        </a:rPr>
                        <a:t>€ 100.446,25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u="none" strike="noStrike">
                          <a:effectLst/>
                        </a:rPr>
                        <a:t> </a:t>
                      </a:r>
                      <a:endParaRPr lang="it-IT" sz="1400" b="0" i="0" u="none" strike="noStrike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3155141"/>
                  </a:ext>
                </a:extLst>
              </a:tr>
              <a:tr h="5668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TOTALE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350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effectLst/>
                        </a:rPr>
                        <a:t>€ 126.516.109,09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effectLst/>
                        </a:rPr>
                        <a:t>€ 70.990.751,43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effectLst/>
                        </a:rPr>
                        <a:t>€ 361.474,60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effectLst/>
                        </a:rPr>
                        <a:t>€ 202.830,72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1" u="none" strike="noStrike" dirty="0">
                          <a:effectLst/>
                        </a:rPr>
                        <a:t>366</a:t>
                      </a:r>
                      <a:endParaRPr lang="it-IT" sz="1400" b="1" i="0" u="none" strike="noStrike" dirty="0">
                        <a:solidFill>
                          <a:srgbClr val="4F623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7902536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168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51520" y="141277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Rispetto della soglia stabilita per la sostenibilità finanziaria degli investimenti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251520" y="2875903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 fine di garantire la sostenibilità finanziaria degli investimenti la spesa massima ammissibile non può superare di </a:t>
            </a:r>
            <a:r>
              <a:rPr kumimoji="0" lang="it-IT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volte la Produzione Standard Totale Aziendale (PS Az.) iniziale.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FCD24E-CA79-48A3-A67A-CA5D252E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9557E5-1F24-4404-BAA9-3E481FA55A1D}"/>
              </a:ext>
            </a:extLst>
          </p:cNvPr>
          <p:cNvSpPr txBox="1"/>
          <p:nvPr/>
        </p:nvSpPr>
        <p:spPr>
          <a:xfrm>
            <a:off x="5707952" y="7658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Azienda Agricola De Leyva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034D5B-4247-4B22-B559-29F4B948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44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724128" y="2992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5"/>
          <a:srcRect l="10257" t="9757" r="2736" b="9755"/>
          <a:stretch/>
        </p:blipFill>
        <p:spPr>
          <a:xfrm>
            <a:off x="322108" y="1046148"/>
            <a:ext cx="850611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2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BC2E821-24A8-46B5-B594-5DF0B3289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280195"/>
            <a:ext cx="7667601" cy="441861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168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876571"/>
            <a:ext cx="9051778" cy="32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77FE0E7-763F-4282-84BC-59FD32074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244400"/>
            <a:ext cx="7772161" cy="443646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168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6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8F9DCBF-AC7F-4BCA-A2C4-0E2A37C71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094457"/>
            <a:ext cx="7632848" cy="462453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168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FCBA825-19D0-4FF0-8FF8-7D482760A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124745"/>
            <a:ext cx="7776864" cy="46805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168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B294D7B-396F-4DAC-B0AD-EF32C095E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766" y="1124744"/>
            <a:ext cx="7557642" cy="460851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168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5648072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3" y="5949280"/>
            <a:ext cx="8518339" cy="79535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62EB74B-8C26-44BA-8B1E-59A08D9F0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151748"/>
            <a:ext cx="7848871" cy="45131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168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" y="-269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71625" y="2000250"/>
            <a:ext cx="6286500" cy="1214438"/>
          </a:xfrm>
          <a:prstGeom prst="rect">
            <a:avLst/>
          </a:prstGeom>
          <a:noFill/>
        </p:spPr>
        <p:txBody>
          <a:bodyPr anchor="ctr"/>
          <a:lstStyle/>
          <a:p>
            <a:pPr algn="ctr" eaLnBrk="1" hangingPunct="1">
              <a:defRPr/>
            </a:pPr>
            <a:r>
              <a:rPr lang="it-IT" sz="3200" b="1" kern="0" dirty="0">
                <a:solidFill>
                  <a:srgbClr val="FFFFFF"/>
                </a:solidFill>
                <a:latin typeface="Times"/>
                <a:ea typeface="ＭＳ Ｐゴシック" charset="-128"/>
                <a:cs typeface="ＭＳ Ｐゴシック" charset="-128"/>
              </a:rPr>
              <a:t>GRAZIE PER L’ATTENZIONE</a:t>
            </a:r>
            <a:br>
              <a:rPr lang="it-IT" sz="3200" b="1" kern="0" dirty="0">
                <a:solidFill>
                  <a:srgbClr val="FFFFFF"/>
                </a:solidFill>
                <a:latin typeface="Times"/>
                <a:ea typeface="ＭＳ Ｐゴシック" charset="-128"/>
                <a:cs typeface="ＭＳ Ｐゴシック" charset="-128"/>
              </a:rPr>
            </a:br>
            <a:r>
              <a:rPr lang="it-IT" sz="2400" b="1" kern="0" dirty="0">
                <a:solidFill>
                  <a:srgbClr val="FFFFFF"/>
                </a:solidFill>
                <a:latin typeface="Times"/>
                <a:ea typeface="ＭＳ Ｐゴシック" charset="-128"/>
                <a:cs typeface="ＭＳ Ｐゴシック" charset="-128"/>
              </a:rPr>
              <a:t>andrea.sileoni@regione.marche.it</a:t>
            </a:r>
          </a:p>
        </p:txBody>
      </p:sp>
      <p:sp>
        <p:nvSpPr>
          <p:cNvPr id="53252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D21708-B987-4B4E-A02A-3F7130B22B19}" type="slidenum">
              <a:rPr lang="it-IT" altLang="it-IT"/>
              <a:pPr/>
              <a:t>28</a:t>
            </a:fld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827584" y="1124744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i="1" dirty="0"/>
              <a:t>Misure incluse nel pacchetto giovani </a:t>
            </a:r>
            <a:r>
              <a:rPr lang="it-IT" sz="3200" b="1" i="1" dirty="0"/>
              <a:t> </a:t>
            </a:r>
            <a:endParaRPr lang="it-IT" sz="3200" dirty="0"/>
          </a:p>
        </p:txBody>
      </p:sp>
      <p:graphicFrame>
        <p:nvGraphicFramePr>
          <p:cNvPr id="10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082805"/>
              </p:ext>
            </p:extLst>
          </p:nvPr>
        </p:nvGraphicFramePr>
        <p:xfrm>
          <a:off x="251520" y="1762391"/>
          <a:ext cx="8640960" cy="4117020"/>
        </p:xfrm>
        <a:graphic>
          <a:graphicData uri="http://schemas.openxmlformats.org/drawingml/2006/table">
            <a:tbl>
              <a:tblPr/>
              <a:tblGrid>
                <a:gridCol w="4729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2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481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Misura/azioni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Azioni attivabili nel progetto di sviluppo aziendale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9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6.1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Premio in conto capitale </a:t>
                      </a:r>
                      <a:r>
                        <a:rPr kumimoji="0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50.000/35.000 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Euro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60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1.1. 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Formazione professionale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9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2.1. 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Servizi di consulenza aziendale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57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4.1.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Sostegno a investimenti nelle aziende agricole</a:t>
                      </a: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5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6.4 A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Azione 1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Sviluppo di attività non agricole nel settore dell’agriturismo (ristorazione – ospitalità – maneggio – fattoria didattica)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953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6.4 A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Azione 2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Sviluppo di attività non agricole nel settore dei servizi sociali (</a:t>
                      </a:r>
                      <a:r>
                        <a:rPr kumimoji="0" lang="it-IT" sz="1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agrinido</a:t>
                      </a: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 – longevità attiva)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27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7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6.4 A 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it-IT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Azione 4</a:t>
                      </a:r>
                      <a:endParaRPr kumimoji="0" lang="it-IT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Times New Roman" pitchFamily="18" charset="0"/>
                        </a:rPr>
                        <a:t>Sviluppo di attività non agricole nel settore della trasformazione di prodotti Allegato I del trattato solo come input</a:t>
                      </a:r>
                    </a:p>
                  </a:txBody>
                  <a:tcPr marT="45709" marB="457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Immagine 10">
            <a:extLst>
              <a:ext uri="{FF2B5EF4-FFF2-40B4-BE49-F238E27FC236}">
                <a16:creationId xmlns:a16="http://schemas.microsoft.com/office/drawing/2014/main" id="{B5ECF0C8-3A0B-4720-9C5A-4028C5CF0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16461E7-19BE-46D9-8C0F-73E3EF499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3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997497" y="1386821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i="1" dirty="0"/>
              <a:t>Opportunità del pacchetto giovani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22879" y="2270387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it-IT" sz="2800" dirty="0"/>
              <a:t>L’insediamento viene sostenuto mediante: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it-IT" sz="2800" dirty="0"/>
              <a:t>un aiuto all’avviamento (M 6.1);</a:t>
            </a:r>
          </a:p>
          <a:p>
            <a:pPr marL="457200" indent="-457200" algn="just">
              <a:buFont typeface="Wingdings" pitchFamily="2" charset="2"/>
              <a:buChar char="Ø"/>
              <a:defRPr/>
            </a:pPr>
            <a:r>
              <a:rPr lang="it-IT" sz="2800" dirty="0"/>
              <a:t>l’opportunità di accedere contestualmente a misure che supportano sia l’acquisizione delle necessarie competenze professionali (M.1.1, M.2.1) che la realizzazione degli investimenti strutturali in azienda (M. 4.1, M. 6.4A).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261C957-0DA2-4763-9B19-65973E40D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56D5732-42E3-4E73-BC8C-665161E91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804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1075987" y="1412776"/>
            <a:ext cx="65826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i="1" dirty="0">
                <a:solidFill>
                  <a:prstClr val="black"/>
                </a:solidFill>
              </a:rPr>
              <a:t>Vantaggi per i giovani agricoltori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12938" y="228989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solidFill>
                  <a:prstClr val="black"/>
                </a:solidFill>
              </a:rPr>
              <a:t>Presentazione di una sola domanda per accedere a diverse fonti di finanziamento (misure del PSR);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3200" dirty="0">
                <a:solidFill>
                  <a:prstClr val="black"/>
                </a:solidFill>
              </a:rPr>
              <a:t>Ai beneficiari in posizione utile in graduatoria viene garantita la concessione di tutti gli aiuti relativi alle misure indicate nella domanda di sostegno.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FCD24E-CA79-48A3-A67A-CA5D252E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E034D5B-4247-4B22-B559-29F4B948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515D389-6DBD-4E96-B635-AAF57DB4C697}"/>
              </a:ext>
            </a:extLst>
          </p:cNvPr>
          <p:cNvSpPr txBox="1"/>
          <p:nvPr/>
        </p:nvSpPr>
        <p:spPr>
          <a:xfrm>
            <a:off x="5811418" y="51671"/>
            <a:ext cx="300905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it-IT" sz="1300" b="1" dirty="0">
                <a:solidFill>
                  <a:prstClr val="black"/>
                </a:solidFill>
                <a:latin typeface="Myriad Pro" panose="020B0503030403020204" pitchFamily="34" charset="0"/>
              </a:rPr>
              <a:t>Seminario Bando Giovani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Azienda Agricola De </a:t>
            </a:r>
            <a:r>
              <a:rPr lang="it-IT" sz="1300" dirty="0" err="1">
                <a:solidFill>
                  <a:prstClr val="black"/>
                </a:solidFill>
                <a:latin typeface="Myriad Pro" panose="020B0503030403020204" pitchFamily="34" charset="0"/>
              </a:rPr>
              <a:t>Leyva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Strada della Romagna, 8 – Pesaro (PU)</a:t>
            </a:r>
          </a:p>
          <a:p>
            <a:pPr lvl="0" algn="r"/>
            <a:r>
              <a:rPr lang="it-IT" sz="1300" dirty="0">
                <a:solidFill>
                  <a:prstClr val="black"/>
                </a:solidFill>
                <a:latin typeface="Myriad Pro" panose="020B0503030403020204" pitchFamily="34" charset="0"/>
              </a:rPr>
              <a:t>14 ottobre 2021, h. 18:00</a:t>
            </a:r>
            <a:endParaRPr lang="it-IT" sz="1300" dirty="0">
              <a:solidFill>
                <a:prstClr val="black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79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51521" y="1412776"/>
            <a:ext cx="878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i="1" dirty="0">
                <a:solidFill>
                  <a:prstClr val="black"/>
                </a:solidFill>
              </a:rPr>
              <a:t>Entità dell’aiuto all’avviamento</a:t>
            </a: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. </a:t>
            </a: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5429" y="2559917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/>
              <a:t>50.000,00 Euro / beneficiario per insediamenti in aziende ubicate in aree C3 e </a:t>
            </a:r>
            <a:r>
              <a:rPr lang="it-IT" sz="2800" dirty="0" smtClean="0"/>
              <a:t>D.</a:t>
            </a:r>
            <a:endParaRPr lang="it-IT" sz="2800" dirty="0"/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 smtClean="0"/>
              <a:t>35.000,00 </a:t>
            </a:r>
            <a:r>
              <a:rPr lang="it-IT" sz="2800" dirty="0"/>
              <a:t>Euro / beneficiario per insediamenti in aziende ubicate in altre aree</a:t>
            </a:r>
            <a:r>
              <a:rPr lang="it-IT" sz="28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 smtClean="0"/>
              <a:t>E</a:t>
            </a:r>
            <a:r>
              <a:rPr lang="it-IT" sz="2800" dirty="0"/>
              <a:t>’ possibile erogare al massimo </a:t>
            </a:r>
            <a:r>
              <a:rPr lang="it-IT" sz="2800" dirty="0" smtClean="0"/>
              <a:t>un premio </a:t>
            </a:r>
            <a:r>
              <a:rPr lang="it-IT" sz="2800" dirty="0"/>
              <a:t>per azienda.</a:t>
            </a:r>
            <a:endParaRPr lang="it-IT" sz="28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FCD24E-CA79-48A3-A67A-CA5D252E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9557E5-1F24-4404-BAA9-3E481FA55A1D}"/>
              </a:ext>
            </a:extLst>
          </p:cNvPr>
          <p:cNvSpPr txBox="1"/>
          <p:nvPr/>
        </p:nvSpPr>
        <p:spPr>
          <a:xfrm>
            <a:off x="5707952" y="87173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Seminario Bando Giovani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Azienda Agricola De Leyva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Strada della Romagna, 8 – Pesaro (PU)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14 ottobre 2021, h. 18:00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034D5B-4247-4B22-B559-29F4B948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7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51521" y="1412776"/>
            <a:ext cx="8780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Erogazione dell’aiuto all’avviamento della nuova impresa.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23528" y="215980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L’aiuto può essere erogato in due o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 rate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prima rata pari al 70% dell’aiuto può essere erogata immediatamente dopo l’approvazione del sostegno.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seconda rata pari al 20% dell’aiuto può essere erogata in occasione di un Stato Avanzamento Lavori (SAL), da richiedere entro 24 mesi dalla concessione del contributo.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saldo finale è erogato previa verifica della completa e corretta attuazione del piano di sviluppo aziendale e del conseguimento dei requisiti eventualmente mancanti.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FCD24E-CA79-48A3-A67A-CA5D252E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9557E5-1F24-4404-BAA9-3E481FA55A1D}"/>
              </a:ext>
            </a:extLst>
          </p:cNvPr>
          <p:cNvSpPr txBox="1"/>
          <p:nvPr/>
        </p:nvSpPr>
        <p:spPr>
          <a:xfrm>
            <a:off x="5707952" y="87173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Seminario Bando Giovani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Azienda Agricola De Leyva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Strada della Romagna, 8 – Pesaro (PU)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14 ottobre 2021, h. 18:00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034D5B-4247-4B22-B559-29F4B948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51521" y="1412776"/>
            <a:ext cx="878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i="1" dirty="0"/>
              <a:t>Requisiti</a:t>
            </a:r>
            <a:r>
              <a:rPr lang="it-IT" sz="3200" i="1" dirty="0"/>
              <a:t> del soggetto richiedente</a:t>
            </a: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5429" y="2101742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 smtClean="0">
                <a:solidFill>
                  <a:prstClr val="black"/>
                </a:solidFill>
              </a:rPr>
              <a:t>Età </a:t>
            </a:r>
            <a:r>
              <a:rPr lang="it-IT" sz="2800" dirty="0">
                <a:solidFill>
                  <a:prstClr val="black"/>
                </a:solidFill>
              </a:rPr>
              <a:t>compresa fra i 18 anni (compiuti) e i 41 anni (non compiuti</a:t>
            </a:r>
            <a:r>
              <a:rPr lang="it-IT" sz="2800" dirty="0" smtClean="0">
                <a:solidFill>
                  <a:prstClr val="black"/>
                </a:solidFill>
              </a:rPr>
              <a:t>).</a:t>
            </a:r>
            <a:endParaRPr lang="it-IT" sz="2800" dirty="0"/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 smtClean="0">
                <a:solidFill>
                  <a:prstClr val="black"/>
                </a:solidFill>
              </a:rPr>
              <a:t>Essere </a:t>
            </a:r>
            <a:r>
              <a:rPr lang="it-IT" sz="2800" dirty="0">
                <a:solidFill>
                  <a:prstClr val="black"/>
                </a:solidFill>
              </a:rPr>
              <a:t>insediato, per la prima volta, in qualità di capo azienda da non più di </a:t>
            </a:r>
            <a:r>
              <a:rPr lang="it-IT" sz="2800" dirty="0" smtClean="0">
                <a:solidFill>
                  <a:prstClr val="black"/>
                </a:solidFill>
              </a:rPr>
              <a:t>24 mesi.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/>
              <a:t>Essere in possesso di conoscenze e competenze professionali </a:t>
            </a:r>
            <a:r>
              <a:rPr lang="it-IT" sz="2800" dirty="0" smtClean="0"/>
              <a:t>adeguate.</a:t>
            </a:r>
            <a:endParaRPr lang="it-IT" sz="2800" dirty="0" smtClean="0">
              <a:solidFill>
                <a:prstClr val="black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 smtClean="0"/>
              <a:t>Essere </a:t>
            </a:r>
            <a:r>
              <a:rPr lang="it-IT" sz="2800" dirty="0"/>
              <a:t>iscritto all’ INPS – gestione agricola, anche con </a:t>
            </a:r>
            <a:r>
              <a:rPr lang="it-IT" sz="2800" dirty="0" smtClean="0"/>
              <a:t>riserva.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FCD24E-CA79-48A3-A67A-CA5D252E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9557E5-1F24-4404-BAA9-3E481FA55A1D}"/>
              </a:ext>
            </a:extLst>
          </p:cNvPr>
          <p:cNvSpPr txBox="1"/>
          <p:nvPr/>
        </p:nvSpPr>
        <p:spPr>
          <a:xfrm>
            <a:off x="5707952" y="87173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Seminario Bando Giovani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Azienda Agricola De Leyva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Strada della Romagna, 8 – Pesaro (PU)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14 ottobre 2021, h. 18:00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034D5B-4247-4B22-B559-29F4B948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51520" y="1252958"/>
            <a:ext cx="8780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600" i="1" dirty="0"/>
              <a:t>Requisiti</a:t>
            </a:r>
            <a:r>
              <a:rPr lang="it-IT" sz="3200" i="1" dirty="0"/>
              <a:t> </a:t>
            </a:r>
            <a:r>
              <a:rPr lang="it-IT" sz="3200" i="1" dirty="0" smtClean="0"/>
              <a:t>dell’impresa</a:t>
            </a:r>
            <a:r>
              <a:rPr kumimoji="0" lang="it-IT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it-IT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5429" y="1899669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/>
              <a:t>iscritta al Registro delle imprese, sezione speciale “imprese agricole” o </a:t>
            </a:r>
            <a:r>
              <a:rPr lang="it-IT" sz="2800" dirty="0" smtClean="0"/>
              <a:t>“coltivatori </a:t>
            </a:r>
            <a:r>
              <a:rPr lang="it-IT" sz="2800" dirty="0"/>
              <a:t>diretti</a:t>
            </a:r>
            <a:r>
              <a:rPr lang="it-IT" sz="2800" dirty="0" smtClean="0"/>
              <a:t>”.</a:t>
            </a:r>
            <a:endParaRPr lang="it-IT" sz="2800" dirty="0"/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/>
              <a:t>inscritta all’Anagrafe delle Aziende agricole, con posizione debitamente validata (fascicolo aziendale)</a:t>
            </a:r>
            <a:r>
              <a:rPr lang="it-IT" sz="2800" dirty="0" smtClean="0">
                <a:solidFill>
                  <a:prstClr val="black"/>
                </a:solidFill>
              </a:rPr>
              <a:t>.</a:t>
            </a:r>
            <a:endParaRPr lang="it-IT" sz="2800" dirty="0"/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/>
              <a:t>avere una produzione </a:t>
            </a:r>
            <a:r>
              <a:rPr lang="it-IT" sz="2800" dirty="0" smtClean="0"/>
              <a:t>standard iniziale pari </a:t>
            </a:r>
            <a:r>
              <a:rPr lang="it-IT" sz="2800" dirty="0"/>
              <a:t>ad almeno </a:t>
            </a:r>
            <a:r>
              <a:rPr lang="it-IT" sz="2800" dirty="0" smtClean="0"/>
              <a:t>€ </a:t>
            </a:r>
            <a:r>
              <a:rPr lang="it-IT" sz="2800" u="sng" dirty="0" smtClean="0"/>
              <a:t>12.000,00</a:t>
            </a:r>
            <a:r>
              <a:rPr lang="it-IT" sz="2800" dirty="0" smtClean="0"/>
              <a:t> (nelle </a:t>
            </a:r>
            <a:r>
              <a:rPr lang="it-IT" sz="2800" dirty="0"/>
              <a:t>zone C3 e </a:t>
            </a:r>
            <a:r>
              <a:rPr lang="it-IT" sz="2800" dirty="0" smtClean="0"/>
              <a:t>D) o € </a:t>
            </a:r>
            <a:r>
              <a:rPr lang="it-IT" sz="2800" u="sng" dirty="0" smtClean="0"/>
              <a:t>16.000,00 </a:t>
            </a:r>
            <a:r>
              <a:rPr lang="it-IT" sz="2800" dirty="0" smtClean="0"/>
              <a:t>(nelle altre zone)</a:t>
            </a:r>
            <a:r>
              <a:rPr lang="it-IT" sz="2800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  <a:defRPr/>
            </a:pPr>
            <a:r>
              <a:rPr lang="it-IT" sz="2800" dirty="0"/>
              <a:t>avere una produzione standard iniziale </a:t>
            </a:r>
            <a:r>
              <a:rPr lang="it-IT" sz="2800" dirty="0" smtClean="0"/>
              <a:t>inferiore </a:t>
            </a:r>
            <a:r>
              <a:rPr lang="it-IT" sz="2800" dirty="0"/>
              <a:t>a </a:t>
            </a:r>
            <a:r>
              <a:rPr lang="it-IT" sz="2800" dirty="0" smtClean="0"/>
              <a:t>€ 200.000,00.</a:t>
            </a:r>
            <a:endParaRPr lang="it-IT" sz="2800" dirty="0" smtClean="0">
              <a:solidFill>
                <a:prstClr val="black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FCD24E-CA79-48A3-A67A-CA5D252E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974407"/>
            <a:ext cx="8696792" cy="812021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59557E5-1F24-4404-BAA9-3E481FA55A1D}"/>
              </a:ext>
            </a:extLst>
          </p:cNvPr>
          <p:cNvSpPr txBox="1"/>
          <p:nvPr/>
        </p:nvSpPr>
        <p:spPr>
          <a:xfrm>
            <a:off x="5707952" y="87173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Seminario Bando Giovani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Azienda Agricola De Leyva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Strada della Romagna, 8 – Pesaro (PU)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14 ottobre 2021, h. 18:00</a:t>
            </a:r>
            <a:endParaRPr kumimoji="0" lang="it-IT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034D5B-4247-4B22-B559-29F4B9481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07EA5030786147892F03EC235C4691" ma:contentTypeVersion="13" ma:contentTypeDescription="Create a new document." ma:contentTypeScope="" ma:versionID="0508a0b0796142c53c5edfe36fe8a58c">
  <xsd:schema xmlns:xsd="http://www.w3.org/2001/XMLSchema" xmlns:xs="http://www.w3.org/2001/XMLSchema" xmlns:p="http://schemas.microsoft.com/office/2006/metadata/properties" xmlns:ns2="72a07078-56ca-4514-94c0-037d64cae5a5" xmlns:ns3="e42ac312-4269-454f-a8d2-84d86590d9c4" targetNamespace="http://schemas.microsoft.com/office/2006/metadata/properties" ma:root="true" ma:fieldsID="3927895af9cf7975f287492794702df9" ns2:_="" ns3:_="">
    <xsd:import namespace="72a07078-56ca-4514-94c0-037d64cae5a5"/>
    <xsd:import namespace="e42ac312-4269-454f-a8d2-84d86590d9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07078-56ca-4514-94c0-037d64cae5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2ac312-4269-454f-a8d2-84d86590d9c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156B8E-1E59-4D46-B365-7752A794622E}"/>
</file>

<file path=customXml/itemProps2.xml><?xml version="1.0" encoding="utf-8"?>
<ds:datastoreItem xmlns:ds="http://schemas.openxmlformats.org/officeDocument/2006/customXml" ds:itemID="{DDACC2BC-180E-4FFB-B506-01D5D8F95867}"/>
</file>

<file path=customXml/itemProps3.xml><?xml version="1.0" encoding="utf-8"?>
<ds:datastoreItem xmlns:ds="http://schemas.openxmlformats.org/officeDocument/2006/customXml" ds:itemID="{8125AC40-C2A4-4B22-8F54-9B1AFB8C8F4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</TotalTime>
  <Words>2264</Words>
  <Application>Microsoft Office PowerPoint</Application>
  <PresentationFormat>Presentazione su schermo (4:3)</PresentationFormat>
  <Paragraphs>364</Paragraphs>
  <Slides>28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40" baseType="lpstr">
      <vt:lpstr>ＭＳ Ｐゴシック</vt:lpstr>
      <vt:lpstr>Arial</vt:lpstr>
      <vt:lpstr>Calibri</vt:lpstr>
      <vt:lpstr>Georgia</vt:lpstr>
      <vt:lpstr>Helvetica</vt:lpstr>
      <vt:lpstr>Myriad Pro</vt:lpstr>
      <vt:lpstr>Tahoma</vt:lpstr>
      <vt:lpstr>Times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Andrea Sileoni</cp:lastModifiedBy>
  <cp:revision>195</cp:revision>
  <cp:lastPrinted>2021-06-25T17:21:38Z</cp:lastPrinted>
  <dcterms:created xsi:type="dcterms:W3CDTF">2017-02-20T13:24:14Z</dcterms:created>
  <dcterms:modified xsi:type="dcterms:W3CDTF">2021-10-13T16:21:40Z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0x0101007A07EA5030786147892F03EC235C4691</vt:lpwstr>
  </property>
</Properties>
</file>